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22"/>
  </p:notesMasterIdLst>
  <p:sldIdLst>
    <p:sldId id="264" r:id="rId7"/>
    <p:sldId id="267" r:id="rId8"/>
    <p:sldId id="265" r:id="rId9"/>
    <p:sldId id="266" r:id="rId10"/>
    <p:sldId id="268" r:id="rId11"/>
    <p:sldId id="274" r:id="rId12"/>
    <p:sldId id="272" r:id="rId13"/>
    <p:sldId id="273" r:id="rId14"/>
    <p:sldId id="275" r:id="rId15"/>
    <p:sldId id="276" r:id="rId16"/>
    <p:sldId id="260" r:id="rId17"/>
    <p:sldId id="271" r:id="rId18"/>
    <p:sldId id="270" r:id="rId19"/>
    <p:sldId id="258" r:id="rId20"/>
    <p:sldId id="261" r:id="rId2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3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EC99-A4B7-41B6-82E4-CDBE349AC5CF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7E37-BD0D-402A-9025-C2BF467E68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74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299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7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153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154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0056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88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5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765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1EEB8-EC20-40E0-9120-BDE7BEAE608D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2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1E7E37-BD0D-402A-9025-C2BF467E680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87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05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77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565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3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platshåll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3222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75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61963" y="5157788"/>
            <a:ext cx="8239125" cy="574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16BC2-714E-47C9-B2A1-04D933572722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4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42792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868"/>
            <a:ext cx="3848576" cy="51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5E79E-7C07-4697-99D2-FCD0E2E3307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4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6045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846045" y="382502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4A3F76-E9F3-4833-B4EF-9017A993646E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30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923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9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223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9F6D20-8433-4662-9A14-1425F316F2A6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4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6807546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600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07546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BC3009-B816-49FA-9983-A6683D28F2BF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7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grön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34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77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med bild som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8037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A6039-79FE-46B6-8EF8-051581D8096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2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DA-0998-4614-BEC7-E709E28331FB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86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platshåll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3222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17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61963" y="5157788"/>
            <a:ext cx="8239125" cy="574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16BC2-714E-47C9-B2A1-04D933572722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8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42792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868"/>
            <a:ext cx="3848576" cy="51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5E79E-7C07-4697-99D2-FCD0E2E3307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10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6045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846045" y="382502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4A3F76-E9F3-4833-B4EF-9017A993646E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90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923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9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223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9F6D20-8433-4662-9A14-1425F316F2A6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18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4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6807546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600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07546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BC3009-B816-49FA-9983-A6683D28F2BF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4338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grön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187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med bild som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980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A6039-79FE-46B6-8EF8-051581D8096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3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DA-0998-4614-BEC7-E709E28331FB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60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88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platshåll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3222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98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61963" y="5157788"/>
            <a:ext cx="8239125" cy="574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16BC2-714E-47C9-B2A1-04D933572722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0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42792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868"/>
            <a:ext cx="3848576" cy="51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5E79E-7C07-4697-99D2-FCD0E2E3307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20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6045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846045" y="382502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4A3F76-E9F3-4833-B4EF-9017A993646E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749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923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9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223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9F6D20-8433-4662-9A14-1425F316F2A6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1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361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4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6807546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600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07546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BC3009-B816-49FA-9983-A6683D28F2BF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99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grön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529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med bild som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95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A6039-79FE-46B6-8EF8-051581D8096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164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DA-0998-4614-BEC7-E709E28331FB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2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830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platshåll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3222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2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61963" y="5157788"/>
            <a:ext cx="8239125" cy="574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16BC2-714E-47C9-B2A1-04D933572722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320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42792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868"/>
            <a:ext cx="3848576" cy="51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5E79E-7C07-4697-99D2-FCD0E2E3307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27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6045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846045" y="382502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4A3F76-E9F3-4833-B4EF-9017A993646E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2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4364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923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9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223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9F6D20-8433-4662-9A14-1425F316F2A6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104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4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6807546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600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07546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BC3009-B816-49FA-9983-A6683D28F2BF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25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grön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7170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med bild som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157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A6039-79FE-46B6-8EF8-051581D8096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235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DA-0998-4614-BEC7-E709E28331FB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60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95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bildplatshålla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3222" y="0"/>
            <a:ext cx="9144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35" y="5960038"/>
            <a:ext cx="2147321" cy="3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45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4984"/>
          </a:xfrm>
        </p:spPr>
        <p:txBody>
          <a:bodyPr>
            <a:normAutofit/>
          </a:bodyPr>
          <a:lstStyle>
            <a:lvl1pPr marL="180000" indent="-180000">
              <a:defRPr sz="1600"/>
            </a:lvl1pPr>
            <a:lvl2pPr marL="360000" indent="-180000">
              <a:defRPr sz="1600"/>
            </a:lvl2pPr>
            <a:lvl3pPr marL="540000" indent="-180000">
              <a:defRPr sz="1400"/>
            </a:lvl3pPr>
            <a:lvl4pPr marL="720000" indent="-180000">
              <a:defRPr sz="1400"/>
            </a:lvl4pPr>
            <a:lvl5pPr marL="900000" indent="-180000">
              <a:defRPr sz="1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61963" y="5157788"/>
            <a:ext cx="8239125" cy="5746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" i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C16BC2-714E-47C9-B2A1-04D933572722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34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1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42792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868"/>
            <a:ext cx="3848576" cy="51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015E79E-7C07-4697-99D2-FCD0E2E3307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929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6045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4846045" y="382502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44A3F76-E9F3-4833-B4EF-9017A993646E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8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3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923" y="1188868"/>
            <a:ext cx="38484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9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22323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99F6D20-8433-4662-9A14-1425F316F2A6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58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4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4096544" cy="5040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8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4845600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457200" y="1602000"/>
            <a:ext cx="4039200" cy="474302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6807546" y="1188000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845600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807546" y="3825028"/>
            <a:ext cx="1872000" cy="252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FBC3009-B816-49FA-9983-A6683D28F2BF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780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grön">
    <p:bg>
      <p:bgPr>
        <a:solidFill>
          <a:srgbClr val="1A51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104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för mellansida med bild som bakgr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2000" y="1196753"/>
            <a:ext cx="5040000" cy="2403698"/>
          </a:xfrm>
        </p:spPr>
        <p:txBody>
          <a:bodyPr anchor="b" anchorCtr="0">
            <a:noAutofit/>
          </a:bodyPr>
          <a:lstStyle>
            <a:lvl1pPr algn="ctr">
              <a:lnSpc>
                <a:spcPts val="46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2000" y="3717032"/>
            <a:ext cx="50400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459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4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457200" y="404664"/>
            <a:ext cx="4824000" cy="1440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900" cap="all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BA6039-79FE-46B6-8EF8-051581D80967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66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25DA-0998-4614-BEC7-E709E28331FB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0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376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50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05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92EF-0CC8-49AD-8420-401BB31E3D87}" type="datetimeFigureOut">
              <a:rPr lang="sv-SE" smtClean="0"/>
              <a:t>2013-12-04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8D710-BE91-481C-AC69-2072AC0B9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09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cxnSp>
        <p:nvCxnSpPr>
          <p:cNvPr id="8" name="Rak 7"/>
          <p:cNvCxnSpPr/>
          <p:nvPr/>
        </p:nvCxnSpPr>
        <p:spPr>
          <a:xfrm>
            <a:off x="454844" y="366564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453336"/>
            <a:ext cx="28956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42592" cy="1689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6C022E-29DD-4033-8CB9-B732373D6373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99" y="476672"/>
            <a:ext cx="3474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cxnSp>
        <p:nvCxnSpPr>
          <p:cNvPr id="8" name="Rak 7"/>
          <p:cNvCxnSpPr/>
          <p:nvPr/>
        </p:nvCxnSpPr>
        <p:spPr>
          <a:xfrm>
            <a:off x="454844" y="366564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453336"/>
            <a:ext cx="28956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42592" cy="1689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6C022E-29DD-4033-8CB9-B732373D6373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99" y="476672"/>
            <a:ext cx="3474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9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cxnSp>
        <p:nvCxnSpPr>
          <p:cNvPr id="8" name="Rak 7"/>
          <p:cNvCxnSpPr/>
          <p:nvPr/>
        </p:nvCxnSpPr>
        <p:spPr>
          <a:xfrm>
            <a:off x="454844" y="366564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453336"/>
            <a:ext cx="28956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42592" cy="1689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6C022E-29DD-4033-8CB9-B732373D6373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99" y="476672"/>
            <a:ext cx="3474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cxnSp>
        <p:nvCxnSpPr>
          <p:cNvPr id="8" name="Rak 7"/>
          <p:cNvCxnSpPr/>
          <p:nvPr/>
        </p:nvCxnSpPr>
        <p:spPr>
          <a:xfrm>
            <a:off x="454844" y="366564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453336"/>
            <a:ext cx="28956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42592" cy="1689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6C022E-29DD-4033-8CB9-B732373D6373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99" y="476672"/>
            <a:ext cx="3474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8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/>
          </a:p>
        </p:txBody>
      </p:sp>
      <p:cxnSp>
        <p:nvCxnSpPr>
          <p:cNvPr id="8" name="Rak 7"/>
          <p:cNvCxnSpPr/>
          <p:nvPr/>
        </p:nvCxnSpPr>
        <p:spPr>
          <a:xfrm>
            <a:off x="454844" y="366564"/>
            <a:ext cx="8208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457200" y="6453336"/>
            <a:ext cx="2895600" cy="18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ADECCE2-48EC-4A79-BA70-988B51010C80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242592" cy="16899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96C022E-29DD-4033-8CB9-B732373D6373}" type="datetime1">
              <a:rPr lang="sv-SE" smtClean="0">
                <a:solidFill>
                  <a:prstClr val="black"/>
                </a:solidFill>
              </a:rPr>
              <a:pPr/>
              <a:t>2013-12-04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10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99" y="476672"/>
            <a:ext cx="347449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7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0996" y="1019239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</a:t>
            </a:r>
            <a:r>
              <a:rPr lang="en-US" dirty="0"/>
              <a:t>on Bean Goose hunting in </a:t>
            </a:r>
            <a:r>
              <a:rPr lang="en-US" dirty="0" err="1" smtClean="0"/>
              <a:t>SwedeN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sv-S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5" y="3573016"/>
            <a:ext cx="74106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2748299" y="1678899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Niklas Liljebäck</a:t>
            </a:r>
            <a:endParaRPr lang="sv-SE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3440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444" y="620688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68" y="2276872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92" y="1901021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64" y="402262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05" y="939815"/>
            <a:ext cx="936104" cy="11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5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Thank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7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365250"/>
            <a:ext cx="71755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58059" y="363740"/>
            <a:ext cx="834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Proportion </a:t>
            </a:r>
            <a:r>
              <a:rPr lang="sv-SE" b="1" dirty="0" err="1" smtClean="0"/>
              <a:t>of</a:t>
            </a:r>
            <a:r>
              <a:rPr lang="sv-SE" b="1" dirty="0" smtClean="0"/>
              <a:t> 1 </a:t>
            </a:r>
            <a:r>
              <a:rPr lang="sv-SE" b="1" dirty="0" err="1" smtClean="0"/>
              <a:t>cy-birds</a:t>
            </a:r>
            <a:r>
              <a:rPr lang="sv-SE" b="1" dirty="0" smtClean="0"/>
              <a:t> in the total bag </a:t>
            </a:r>
            <a:r>
              <a:rPr lang="sv-SE" b="1" dirty="0" err="1" smtClean="0"/>
              <a:t>of</a:t>
            </a:r>
            <a:r>
              <a:rPr lang="sv-SE" b="1" dirty="0" smtClean="0"/>
              <a:t> Bean </a:t>
            </a:r>
            <a:r>
              <a:rPr lang="sv-SE" b="1" dirty="0" err="1"/>
              <a:t>G</a:t>
            </a:r>
            <a:r>
              <a:rPr lang="sv-SE" b="1" dirty="0" err="1" smtClean="0"/>
              <a:t>oose</a:t>
            </a:r>
            <a:r>
              <a:rPr lang="sv-SE" b="1" dirty="0" smtClean="0"/>
              <a:t> in </a:t>
            </a:r>
            <a:r>
              <a:rPr lang="sv-SE" b="1" dirty="0" err="1" smtClean="0"/>
              <a:t>one</a:t>
            </a:r>
            <a:r>
              <a:rPr lang="sv-SE" b="1" dirty="0" smtClean="0"/>
              <a:t> </a:t>
            </a:r>
            <a:r>
              <a:rPr lang="sv-SE" b="1" dirty="0" err="1" smtClean="0"/>
              <a:t>estate</a:t>
            </a:r>
            <a:r>
              <a:rPr lang="sv-SE" b="1" dirty="0" smtClean="0"/>
              <a:t> in </a:t>
            </a:r>
            <a:r>
              <a:rPr lang="sv-SE" b="1" dirty="0" err="1" smtClean="0"/>
              <a:t>eastern</a:t>
            </a:r>
            <a:r>
              <a:rPr lang="sv-SE" b="1" dirty="0" smtClean="0"/>
              <a:t> Scania</a:t>
            </a:r>
          </a:p>
          <a:p>
            <a:r>
              <a:rPr lang="sv-SE" b="1" dirty="0" smtClean="0"/>
              <a:t>1985-2002</a:t>
            </a:r>
            <a:endParaRPr lang="sv-SE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1510269" y="331038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1850469" y="249289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2376002" y="429309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5" name="textruta 24"/>
          <p:cNvSpPr txBox="1"/>
          <p:nvPr/>
        </p:nvSpPr>
        <p:spPr>
          <a:xfrm>
            <a:off x="3221335" y="213117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6" name="textruta 25"/>
          <p:cNvSpPr txBox="1"/>
          <p:nvPr/>
        </p:nvSpPr>
        <p:spPr>
          <a:xfrm>
            <a:off x="5364088" y="118058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7" name="textruta 26"/>
          <p:cNvSpPr txBox="1"/>
          <p:nvPr/>
        </p:nvSpPr>
        <p:spPr>
          <a:xfrm>
            <a:off x="2528401" y="198884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33" name="textruta 32"/>
          <p:cNvSpPr txBox="1"/>
          <p:nvPr/>
        </p:nvSpPr>
        <p:spPr>
          <a:xfrm>
            <a:off x="2528401" y="177281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2798667" y="16287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5796136" y="79983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6" name="textruta 35"/>
          <p:cNvSpPr txBox="1"/>
          <p:nvPr/>
        </p:nvSpPr>
        <p:spPr>
          <a:xfrm>
            <a:off x="4377722" y="173607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4109740" y="210540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38" name="textruta 37"/>
          <p:cNvSpPr txBox="1"/>
          <p:nvPr/>
        </p:nvSpPr>
        <p:spPr>
          <a:xfrm>
            <a:off x="3599419" y="5661248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r>
              <a:rPr lang="sv-SE" b="1" dirty="0" smtClean="0"/>
              <a:t> = Canada </a:t>
            </a:r>
            <a:r>
              <a:rPr lang="sv-SE" b="1" dirty="0" err="1" smtClean="0"/>
              <a:t>Goose</a:t>
            </a:r>
            <a:r>
              <a:rPr lang="sv-SE" b="1" dirty="0" smtClean="0"/>
              <a:t> data from </a:t>
            </a:r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estate</a:t>
            </a:r>
            <a:endParaRPr lang="sv-SE" b="1" dirty="0"/>
          </a:p>
        </p:txBody>
      </p:sp>
      <p:sp>
        <p:nvSpPr>
          <p:cNvPr id="28" name="textruta 27"/>
          <p:cNvSpPr txBox="1"/>
          <p:nvPr/>
        </p:nvSpPr>
        <p:spPr>
          <a:xfrm>
            <a:off x="251520" y="1274406"/>
            <a:ext cx="865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%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</a:p>
          <a:p>
            <a:r>
              <a:rPr lang="sv-SE" b="1" dirty="0" err="1" smtClean="0"/>
              <a:t>tot</a:t>
            </a:r>
            <a:r>
              <a:rPr lang="sv-SE" b="1" dirty="0" smtClean="0"/>
              <a:t> bag</a:t>
            </a:r>
            <a:endParaRPr lang="sv-SE" b="1" dirty="0"/>
          </a:p>
        </p:txBody>
      </p:sp>
      <p:sp>
        <p:nvSpPr>
          <p:cNvPr id="40" name="textruta 39"/>
          <p:cNvSpPr txBox="1"/>
          <p:nvPr/>
        </p:nvSpPr>
        <p:spPr>
          <a:xfrm>
            <a:off x="3639156" y="6021288"/>
            <a:ext cx="429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 = </a:t>
            </a:r>
            <a:r>
              <a:rPr lang="sv-SE" b="1" dirty="0" err="1" smtClean="0">
                <a:solidFill>
                  <a:srgbClr val="C00000"/>
                </a:solidFill>
              </a:rPr>
              <a:t>Greylag</a:t>
            </a:r>
            <a:r>
              <a:rPr lang="sv-SE" b="1" dirty="0" smtClean="0">
                <a:solidFill>
                  <a:srgbClr val="C00000"/>
                </a:solidFill>
              </a:rPr>
              <a:t> </a:t>
            </a:r>
            <a:r>
              <a:rPr lang="sv-SE" b="1" dirty="0" err="1" smtClean="0">
                <a:solidFill>
                  <a:srgbClr val="C00000"/>
                </a:solidFill>
              </a:rPr>
              <a:t>Goose</a:t>
            </a:r>
            <a:r>
              <a:rPr lang="sv-SE" b="1" dirty="0" smtClean="0">
                <a:solidFill>
                  <a:srgbClr val="C00000"/>
                </a:solidFill>
              </a:rPr>
              <a:t> data from </a:t>
            </a:r>
            <a:r>
              <a:rPr lang="sv-SE" b="1" dirty="0" err="1" smtClean="0">
                <a:solidFill>
                  <a:srgbClr val="C00000"/>
                </a:solidFill>
              </a:rPr>
              <a:t>other</a:t>
            </a:r>
            <a:r>
              <a:rPr lang="sv-SE" b="1" dirty="0" smtClean="0">
                <a:solidFill>
                  <a:srgbClr val="C00000"/>
                </a:solidFill>
              </a:rPr>
              <a:t> </a:t>
            </a:r>
            <a:r>
              <a:rPr lang="sv-SE" b="1" dirty="0" err="1" smtClean="0">
                <a:solidFill>
                  <a:srgbClr val="C00000"/>
                </a:solidFill>
              </a:rPr>
              <a:t>estate</a:t>
            </a:r>
            <a:endParaRPr lang="sv-S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25" grpId="0"/>
      <p:bldP spid="26" grpId="0"/>
      <p:bldP spid="27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" y="0"/>
            <a:ext cx="1363003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691680" y="476672"/>
            <a:ext cx="40698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</a:t>
            </a:r>
            <a:r>
              <a:rPr lang="sv-SE" dirty="0" err="1" smtClean="0"/>
              <a:t>Comments</a:t>
            </a:r>
            <a:r>
              <a:rPr lang="sv-SE" dirty="0" smtClean="0"/>
              <a:t> from </a:t>
            </a:r>
            <a:r>
              <a:rPr lang="sv-SE" dirty="0" err="1" smtClean="0"/>
              <a:t>Birdlife</a:t>
            </a:r>
            <a:r>
              <a:rPr lang="sv-SE" dirty="0" smtClean="0"/>
              <a:t> Sweden SOF</a:t>
            </a:r>
          </a:p>
          <a:p>
            <a:endParaRPr lang="sv-SE" dirty="0"/>
          </a:p>
          <a:p>
            <a:r>
              <a:rPr lang="sv-SE" dirty="0" err="1" smtClean="0"/>
              <a:t>Highly</a:t>
            </a:r>
            <a:r>
              <a:rPr lang="sv-SE" dirty="0" smtClean="0"/>
              <a:t> </a:t>
            </a:r>
            <a:r>
              <a:rPr lang="sv-SE" dirty="0" err="1" smtClean="0"/>
              <a:t>value</a:t>
            </a:r>
            <a:r>
              <a:rPr lang="sv-SE" dirty="0" smtClean="0"/>
              <a:t> the </a:t>
            </a:r>
            <a:r>
              <a:rPr lang="sv-SE" dirty="0" err="1" smtClean="0"/>
              <a:t>initative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a</a:t>
            </a:r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3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goose</a:t>
            </a:r>
            <a:r>
              <a:rPr lang="sv-SE" dirty="0" smtClean="0"/>
              <a:t> situation in Sweden and hunters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395536" y="1844824"/>
            <a:ext cx="8884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Hunters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obligations i.e.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accompinied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populations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deers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wildboar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geese</a:t>
            </a:r>
            <a:endParaRPr lang="sv-SE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95536" y="2793122"/>
            <a:ext cx="8571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hunting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sv-SE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ostly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</a:t>
            </a:r>
            <a:r>
              <a:rPr lang="sv-SE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</a:t>
            </a:r>
            <a:r>
              <a:rPr lang="sv-SE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hunters </a:t>
            </a:r>
          </a:p>
        </p:txBody>
      </p:sp>
    </p:spTree>
    <p:extLst>
      <p:ext uri="{BB962C8B-B14F-4D97-AF65-F5344CB8AC3E}">
        <p14:creationId xmlns:p14="http://schemas.microsoft.com/office/powerpoint/2010/main" val="31140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3" y="1461065"/>
            <a:ext cx="8256533" cy="5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755576" y="980728"/>
            <a:ext cx="925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/>
              <a:t>Bean </a:t>
            </a:r>
            <a:r>
              <a:rPr lang="sv-SE" sz="2400" b="1" dirty="0" err="1" smtClean="0"/>
              <a:t>goose</a:t>
            </a:r>
            <a:r>
              <a:rPr lang="sv-SE" sz="2400" b="1" dirty="0" smtClean="0"/>
              <a:t> has a long </a:t>
            </a:r>
            <a:r>
              <a:rPr lang="sv-SE" sz="2400" b="1" dirty="0" err="1" smtClean="0"/>
              <a:t>history</a:t>
            </a:r>
            <a:r>
              <a:rPr lang="sv-SE" sz="2400" b="1" dirty="0" smtClean="0"/>
              <a:t> as </a:t>
            </a:r>
            <a:r>
              <a:rPr lang="sv-SE" sz="2400" b="1" dirty="0" err="1" smtClean="0"/>
              <a:t>quarry</a:t>
            </a:r>
            <a:r>
              <a:rPr lang="sv-SE" sz="2400" b="1" dirty="0" smtClean="0"/>
              <a:t> species in Sweden- </a:t>
            </a:r>
            <a:r>
              <a:rPr lang="sv-SE" sz="2400" b="1" dirty="0" err="1" smtClean="0"/>
              <a:t>traditional</a:t>
            </a:r>
            <a:r>
              <a:rPr lang="sv-SE" sz="2400" b="1" dirty="0" smtClean="0"/>
              <a:t>?</a:t>
            </a:r>
            <a:endParaRPr lang="sv-SE" sz="24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107504" y="2282873"/>
            <a:ext cx="66247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Greylag</a:t>
            </a:r>
            <a:r>
              <a:rPr lang="sv-SE" b="1" dirty="0" smtClean="0"/>
              <a:t>-,Bean-, and </a:t>
            </a:r>
            <a:r>
              <a:rPr lang="sv-SE" b="1" dirty="0" err="1" smtClean="0"/>
              <a:t>Lesser</a:t>
            </a:r>
            <a:r>
              <a:rPr lang="sv-SE" b="1" dirty="0" smtClean="0"/>
              <a:t> White </a:t>
            </a:r>
            <a:r>
              <a:rPr lang="sv-SE" b="1" dirty="0" err="1" smtClean="0"/>
              <a:t>fronted</a:t>
            </a:r>
            <a:r>
              <a:rPr lang="sv-SE" b="1" dirty="0" smtClean="0"/>
              <a:t> </a:t>
            </a:r>
            <a:r>
              <a:rPr lang="sv-SE" b="1" dirty="0" err="1" smtClean="0"/>
              <a:t>Goose</a:t>
            </a:r>
            <a:r>
              <a:rPr lang="sv-SE" dirty="0" smtClean="0"/>
              <a:t>: </a:t>
            </a:r>
          </a:p>
          <a:p>
            <a:r>
              <a:rPr lang="sv-SE" dirty="0" smtClean="0"/>
              <a:t>On </a:t>
            </a:r>
            <a:r>
              <a:rPr lang="sv-SE" dirty="0" err="1" smtClean="0"/>
              <a:t>island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Gotland 1 </a:t>
            </a:r>
            <a:r>
              <a:rPr lang="sv-SE" dirty="0" err="1" smtClean="0"/>
              <a:t>sept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31 </a:t>
            </a:r>
            <a:r>
              <a:rPr lang="sv-SE" dirty="0" err="1" smtClean="0"/>
              <a:t>march</a:t>
            </a:r>
            <a:r>
              <a:rPr lang="sv-SE" dirty="0" smtClean="0"/>
              <a:t>. </a:t>
            </a:r>
          </a:p>
          <a:p>
            <a:r>
              <a:rPr lang="sv-SE" dirty="0" smtClean="0"/>
              <a:t>By the </a:t>
            </a: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Kingdom</a:t>
            </a:r>
            <a:r>
              <a:rPr lang="sv-SE" dirty="0" smtClean="0"/>
              <a:t>  1 </a:t>
            </a:r>
            <a:r>
              <a:rPr lang="sv-SE" dirty="0" err="1" smtClean="0"/>
              <a:t>sept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20 april.</a:t>
            </a:r>
          </a:p>
          <a:p>
            <a:r>
              <a:rPr lang="sv-SE" dirty="0" smtClean="0"/>
              <a:t>Inland </a:t>
            </a:r>
            <a:r>
              <a:rPr lang="sv-SE" dirty="0" err="1" smtClean="0"/>
              <a:t>waters</a:t>
            </a:r>
            <a:r>
              <a:rPr lang="sv-SE" dirty="0" smtClean="0"/>
              <a:t> 11 aug </a:t>
            </a:r>
            <a:r>
              <a:rPr lang="sv-SE" dirty="0" err="1" smtClean="0"/>
              <a:t>to</a:t>
            </a:r>
            <a:r>
              <a:rPr lang="sv-SE" dirty="0" smtClean="0"/>
              <a:t> 20 april. 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55576" y="1642207"/>
            <a:ext cx="291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Hunting</a:t>
            </a:r>
            <a:r>
              <a:rPr lang="sv-SE" sz="2400" b="1" dirty="0" smtClean="0"/>
              <a:t> periods 1928</a:t>
            </a:r>
            <a:endParaRPr lang="sv-SE" sz="2400" b="1" dirty="0"/>
          </a:p>
        </p:txBody>
      </p:sp>
      <p:cxnSp>
        <p:nvCxnSpPr>
          <p:cNvPr id="8" name="Rak 7"/>
          <p:cNvCxnSpPr>
            <a:stCxn id="5" idx="3"/>
          </p:cNvCxnSpPr>
          <p:nvPr/>
        </p:nvCxnSpPr>
        <p:spPr>
          <a:xfrm>
            <a:off x="6732240" y="2883038"/>
            <a:ext cx="216024" cy="126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0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9680"/>
            <a:ext cx="7200800" cy="398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1259632" y="908720"/>
            <a:ext cx="364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Bean </a:t>
            </a:r>
            <a:r>
              <a:rPr lang="sv-SE" dirty="0" err="1" smtClean="0"/>
              <a:t>Goose</a:t>
            </a:r>
            <a:r>
              <a:rPr lang="sv-SE" dirty="0" smtClean="0"/>
              <a:t> bag vs </a:t>
            </a:r>
            <a:r>
              <a:rPr lang="sv-SE" dirty="0" err="1" smtClean="0"/>
              <a:t>Goose</a:t>
            </a:r>
            <a:r>
              <a:rPr lang="sv-SE" dirty="0" smtClean="0"/>
              <a:t> </a:t>
            </a:r>
            <a:r>
              <a:rPr lang="sv-SE" dirty="0" err="1" smtClean="0"/>
              <a:t>count</a:t>
            </a:r>
            <a:r>
              <a:rPr lang="sv-SE" dirty="0" smtClean="0"/>
              <a:t> data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932873" y="2412434"/>
            <a:ext cx="4208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No relation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winter</a:t>
            </a:r>
            <a:r>
              <a:rPr lang="sv-SE" dirty="0" smtClean="0"/>
              <a:t>/</a:t>
            </a:r>
            <a:r>
              <a:rPr lang="sv-SE" dirty="0" err="1" smtClean="0"/>
              <a:t>atumn</a:t>
            </a:r>
            <a:r>
              <a:rPr lang="sv-SE" dirty="0" smtClean="0"/>
              <a:t> </a:t>
            </a:r>
            <a:r>
              <a:rPr lang="sv-SE" dirty="0" err="1" smtClean="0"/>
              <a:t>counts</a:t>
            </a:r>
            <a:r>
              <a:rPr lang="sv-SE" dirty="0" smtClean="0"/>
              <a:t> </a:t>
            </a:r>
          </a:p>
          <a:p>
            <a:r>
              <a:rPr lang="sv-SE" dirty="0" smtClean="0"/>
              <a:t>and </a:t>
            </a:r>
            <a:r>
              <a:rPr lang="sv-SE" dirty="0" err="1" smtClean="0"/>
              <a:t>harvest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3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3" y="1461065"/>
            <a:ext cx="8256533" cy="58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Bean </a:t>
            </a:r>
            <a:r>
              <a:rPr lang="sv-SE" dirty="0" err="1"/>
              <a:t>goose</a:t>
            </a:r>
            <a:r>
              <a:rPr lang="sv-SE" dirty="0"/>
              <a:t> has a long </a:t>
            </a:r>
            <a:r>
              <a:rPr lang="sv-SE" dirty="0" err="1"/>
              <a:t>history</a:t>
            </a:r>
            <a:r>
              <a:rPr lang="sv-SE" dirty="0"/>
              <a:t> as </a:t>
            </a:r>
            <a:r>
              <a:rPr lang="sv-SE" dirty="0" err="1"/>
              <a:t>quarry</a:t>
            </a:r>
            <a:r>
              <a:rPr lang="sv-SE" dirty="0"/>
              <a:t> species in </a:t>
            </a:r>
            <a:r>
              <a:rPr lang="sv-SE" dirty="0" smtClean="0"/>
              <a:t>Sweden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i</a:t>
            </a:r>
            <a:r>
              <a:rPr lang="en-US" dirty="0"/>
              <a:t>Data on Bean Goose hunting in </a:t>
            </a:r>
            <a:r>
              <a:rPr lang="en-US" dirty="0" err="1" smtClean="0"/>
              <a:t>SwedeN</a:t>
            </a:r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07504" y="2282873"/>
            <a:ext cx="662473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Greylag</a:t>
            </a:r>
            <a:r>
              <a:rPr lang="sv-SE" b="1" dirty="0" smtClean="0"/>
              <a:t>-,Bean-, and </a:t>
            </a:r>
            <a:r>
              <a:rPr lang="sv-SE" b="1" dirty="0" err="1" smtClean="0"/>
              <a:t>Lesser</a:t>
            </a:r>
            <a:r>
              <a:rPr lang="sv-SE" b="1" dirty="0" smtClean="0"/>
              <a:t> White </a:t>
            </a:r>
            <a:r>
              <a:rPr lang="sv-SE" b="1" dirty="0" err="1" smtClean="0"/>
              <a:t>fronted</a:t>
            </a:r>
            <a:r>
              <a:rPr lang="sv-SE" b="1" dirty="0" smtClean="0"/>
              <a:t> </a:t>
            </a:r>
            <a:r>
              <a:rPr lang="sv-SE" b="1" dirty="0" err="1" smtClean="0"/>
              <a:t>Goose</a:t>
            </a:r>
            <a:r>
              <a:rPr lang="sv-SE" dirty="0" smtClean="0"/>
              <a:t>: </a:t>
            </a:r>
          </a:p>
          <a:p>
            <a:r>
              <a:rPr lang="sv-SE" dirty="0" smtClean="0"/>
              <a:t>On </a:t>
            </a:r>
            <a:r>
              <a:rPr lang="sv-SE" dirty="0" err="1" smtClean="0"/>
              <a:t>island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Gotland 1 </a:t>
            </a:r>
            <a:r>
              <a:rPr lang="sv-SE" dirty="0" err="1" smtClean="0"/>
              <a:t>sept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31 </a:t>
            </a:r>
            <a:r>
              <a:rPr lang="sv-SE" dirty="0" err="1" smtClean="0"/>
              <a:t>march</a:t>
            </a:r>
            <a:r>
              <a:rPr lang="sv-SE" dirty="0" smtClean="0"/>
              <a:t>. </a:t>
            </a:r>
          </a:p>
          <a:p>
            <a:r>
              <a:rPr lang="sv-SE" dirty="0" smtClean="0"/>
              <a:t>By the </a:t>
            </a:r>
            <a:r>
              <a:rPr lang="sv-SE" dirty="0" err="1" smtClean="0"/>
              <a:t>cost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Kingdom</a:t>
            </a:r>
            <a:r>
              <a:rPr lang="sv-SE" dirty="0" smtClean="0"/>
              <a:t>  1 </a:t>
            </a:r>
            <a:r>
              <a:rPr lang="sv-SE" dirty="0" err="1" smtClean="0"/>
              <a:t>sept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20 april.</a:t>
            </a:r>
          </a:p>
          <a:p>
            <a:r>
              <a:rPr lang="sv-SE" dirty="0" smtClean="0"/>
              <a:t>Inland </a:t>
            </a:r>
            <a:r>
              <a:rPr lang="sv-SE" dirty="0" err="1" smtClean="0"/>
              <a:t>waters</a:t>
            </a:r>
            <a:r>
              <a:rPr lang="sv-SE" dirty="0" smtClean="0"/>
              <a:t> 11 aug </a:t>
            </a:r>
            <a:r>
              <a:rPr lang="sv-SE" dirty="0" err="1" smtClean="0"/>
              <a:t>to</a:t>
            </a:r>
            <a:r>
              <a:rPr lang="sv-SE" dirty="0" smtClean="0"/>
              <a:t> 20 april.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771800" y="1671191"/>
            <a:ext cx="373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Hunting</a:t>
            </a:r>
            <a:r>
              <a:rPr lang="sv-SE" sz="2400" b="1" dirty="0" smtClean="0"/>
              <a:t> periods 1928!</a:t>
            </a:r>
            <a:endParaRPr lang="sv-SE" sz="2400" b="1" dirty="0"/>
          </a:p>
        </p:txBody>
      </p:sp>
      <p:cxnSp>
        <p:nvCxnSpPr>
          <p:cNvPr id="9" name="Rak 8"/>
          <p:cNvCxnSpPr>
            <a:stCxn id="7" idx="3"/>
          </p:cNvCxnSpPr>
          <p:nvPr/>
        </p:nvCxnSpPr>
        <p:spPr>
          <a:xfrm>
            <a:off x="6732240" y="2883038"/>
            <a:ext cx="216024" cy="126604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3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39552" y="1749680"/>
            <a:ext cx="7992888" cy="4343616"/>
          </a:xfrm>
          <a:prstGeom prst="rect">
            <a:avLst/>
          </a:prstGeom>
          <a:solidFill>
            <a:schemeClr val="bg1">
              <a:alpha val="54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600" dirty="0" smtClean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Bean Goose bag </a:t>
            </a:r>
            <a:r>
              <a:rPr lang="en-US" dirty="0" err="1">
                <a:solidFill>
                  <a:schemeClr val="bg1"/>
                </a:solidFill>
              </a:rPr>
              <a:t>vs</a:t>
            </a:r>
            <a:r>
              <a:rPr lang="en-US" dirty="0">
                <a:solidFill>
                  <a:schemeClr val="bg1"/>
                </a:solidFill>
              </a:rPr>
              <a:t> Goose count data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49680"/>
            <a:ext cx="7200800" cy="398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932873" y="2412434"/>
            <a:ext cx="5227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No relation </a:t>
            </a:r>
            <a:r>
              <a:rPr lang="sv-SE" b="1" dirty="0" err="1" smtClean="0"/>
              <a:t>between</a:t>
            </a:r>
            <a:r>
              <a:rPr lang="sv-SE" b="1" dirty="0" smtClean="0"/>
              <a:t> </a:t>
            </a:r>
            <a:r>
              <a:rPr lang="sv-SE" b="1" dirty="0" err="1" smtClean="0"/>
              <a:t>winter</a:t>
            </a:r>
            <a:r>
              <a:rPr lang="sv-SE" b="1" dirty="0" smtClean="0"/>
              <a:t>/</a:t>
            </a:r>
            <a:r>
              <a:rPr lang="sv-SE" b="1" dirty="0" err="1" smtClean="0"/>
              <a:t>atumn</a:t>
            </a:r>
            <a:r>
              <a:rPr lang="sv-SE" b="1" dirty="0" smtClean="0"/>
              <a:t> </a:t>
            </a:r>
            <a:r>
              <a:rPr lang="sv-SE" b="1" dirty="0" err="1" smtClean="0"/>
              <a:t>counts</a:t>
            </a:r>
            <a:r>
              <a:rPr lang="sv-SE" b="1" dirty="0" smtClean="0"/>
              <a:t> </a:t>
            </a:r>
          </a:p>
          <a:p>
            <a:r>
              <a:rPr lang="sv-SE" b="1" dirty="0" smtClean="0"/>
              <a:t>and </a:t>
            </a:r>
            <a:r>
              <a:rPr lang="sv-SE" b="1" dirty="0" err="1" smtClean="0"/>
              <a:t>harvest</a:t>
            </a:r>
            <a:r>
              <a:rPr lang="sv-SE" b="1" dirty="0" smtClean="0"/>
              <a:t> </a:t>
            </a:r>
            <a:r>
              <a:rPr lang="sv-SE" b="1" dirty="0" err="1" smtClean="0"/>
              <a:t>levels</a:t>
            </a:r>
            <a:r>
              <a:rPr lang="sv-SE" b="1" dirty="0" smtClean="0"/>
              <a:t>!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7496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Proportion of total goose harvest among different </a:t>
            </a:r>
            <a:r>
              <a:rPr lang="en-US" dirty="0" err="1"/>
              <a:t>countys</a:t>
            </a:r>
            <a:r>
              <a:rPr lang="en-US" dirty="0"/>
              <a:t> in </a:t>
            </a:r>
            <a:r>
              <a:rPr lang="en-US" dirty="0" err="1" smtClean="0"/>
              <a:t>sweden</a:t>
            </a:r>
            <a:endParaRPr lang="sv-S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38" y="1982645"/>
            <a:ext cx="1296143" cy="9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193098" y="2276872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Skåne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25194" y="4700149"/>
            <a:ext cx="442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Hl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43608" y="1628800"/>
            <a:ext cx="1887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 smtClean="0"/>
              <a:t>Proportion </a:t>
            </a:r>
            <a:r>
              <a:rPr lang="sv-SE" sz="1400" b="1" dirty="0" err="1" smtClean="0"/>
              <a:t>of</a:t>
            </a:r>
            <a:r>
              <a:rPr lang="sv-SE" sz="1400" b="1" dirty="0" smtClean="0"/>
              <a:t> total bag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707904" y="6453336"/>
            <a:ext cx="966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i="1" dirty="0" smtClean="0"/>
              <a:t>County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13" y="1573283"/>
            <a:ext cx="9036495" cy="504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916832"/>
            <a:ext cx="2376265" cy="413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395536" y="404664"/>
            <a:ext cx="4824000" cy="144000"/>
          </a:xfrm>
        </p:spPr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434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Bean goose bag in Sweden 1997-2011 </a:t>
            </a:r>
            <a:br>
              <a:rPr lang="en-US" dirty="0"/>
            </a:br>
            <a:r>
              <a:rPr lang="en-US" dirty="0"/>
              <a:t>(”hunting years” i.e. 2011 corresponds to 2011/2012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69" y="1924378"/>
            <a:ext cx="6059599" cy="329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ak 6"/>
          <p:cNvCxnSpPr/>
          <p:nvPr/>
        </p:nvCxnSpPr>
        <p:spPr>
          <a:xfrm>
            <a:off x="6807375" y="1844824"/>
            <a:ext cx="0" cy="3427526"/>
          </a:xfrm>
          <a:prstGeom prst="line">
            <a:avLst/>
          </a:prstGeom>
          <a:ln w="381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819671" y="2065182"/>
            <a:ext cx="602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50000</a:t>
            </a:r>
            <a:endParaRPr lang="sv-SE" sz="1000" dirty="0"/>
          </a:p>
        </p:txBody>
      </p:sp>
      <p:sp>
        <p:nvSpPr>
          <p:cNvPr id="9" name="textruta 8"/>
          <p:cNvSpPr txBox="1"/>
          <p:nvPr/>
        </p:nvSpPr>
        <p:spPr>
          <a:xfrm>
            <a:off x="6851535" y="3312366"/>
            <a:ext cx="662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25000</a:t>
            </a:r>
            <a:endParaRPr lang="sv-SE" sz="1000" dirty="0"/>
          </a:p>
        </p:txBody>
      </p:sp>
      <p:sp>
        <p:nvSpPr>
          <p:cNvPr id="10" name="textruta 9"/>
          <p:cNvSpPr txBox="1"/>
          <p:nvPr/>
        </p:nvSpPr>
        <p:spPr>
          <a:xfrm>
            <a:off x="6819671" y="4738769"/>
            <a:ext cx="577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5000</a:t>
            </a:r>
            <a:endParaRPr lang="sv-SE" sz="1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8768"/>
            <a:ext cx="6503908" cy="360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Rak 12"/>
          <p:cNvCxnSpPr/>
          <p:nvPr/>
        </p:nvCxnSpPr>
        <p:spPr>
          <a:xfrm flipV="1">
            <a:off x="1113678" y="3863525"/>
            <a:ext cx="6327060" cy="19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7154021" y="388274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 err="1" smtClean="0"/>
              <a:t>Mean</a:t>
            </a:r>
            <a:r>
              <a:rPr lang="sv-SE" i="1" dirty="0" smtClean="0"/>
              <a:t> 3100</a:t>
            </a:r>
            <a:endParaRPr lang="sv-SE" i="1" dirty="0"/>
          </a:p>
        </p:txBody>
      </p:sp>
      <p:sp>
        <p:nvSpPr>
          <p:cNvPr id="3" name="textruta 2"/>
          <p:cNvSpPr txBox="1"/>
          <p:nvPr/>
        </p:nvSpPr>
        <p:spPr>
          <a:xfrm>
            <a:off x="4797880" y="2648643"/>
            <a:ext cx="1431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Canada </a:t>
            </a:r>
            <a:r>
              <a:rPr lang="sv-SE" sz="1600" dirty="0" err="1" smtClean="0"/>
              <a:t>goose</a:t>
            </a:r>
            <a:endParaRPr lang="sv-SE" sz="1600" dirty="0" smtClean="0"/>
          </a:p>
        </p:txBody>
      </p:sp>
      <p:sp>
        <p:nvSpPr>
          <p:cNvPr id="5" name="textruta 4"/>
          <p:cNvSpPr txBox="1"/>
          <p:nvPr/>
        </p:nvSpPr>
        <p:spPr>
          <a:xfrm>
            <a:off x="4716016" y="4569492"/>
            <a:ext cx="1492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/>
              <a:t>Greylag</a:t>
            </a:r>
            <a:r>
              <a:rPr lang="sv-SE" sz="1600" dirty="0" smtClean="0"/>
              <a:t> </a:t>
            </a:r>
            <a:r>
              <a:rPr lang="sv-SE" sz="1600" dirty="0" err="1" smtClean="0"/>
              <a:t>Goose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397514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High</a:t>
            </a:r>
            <a:r>
              <a:rPr lang="sv-SE" dirty="0" smtClean="0"/>
              <a:t> variation in Bean </a:t>
            </a:r>
            <a:r>
              <a:rPr lang="sv-SE" dirty="0" err="1" smtClean="0"/>
              <a:t>goose</a:t>
            </a:r>
            <a:r>
              <a:rPr lang="sv-SE" dirty="0" smtClean="0"/>
              <a:t> bag 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climate</a:t>
            </a:r>
            <a:r>
              <a:rPr lang="sv-SE" dirty="0" smtClean="0"/>
              <a:t>!?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5696" y="2086432"/>
            <a:ext cx="9018816" cy="646331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Depending</a:t>
            </a:r>
            <a:r>
              <a:rPr lang="sv-SE" b="1" dirty="0" smtClean="0"/>
              <a:t> on </a:t>
            </a:r>
            <a:r>
              <a:rPr lang="sv-SE" b="1" dirty="0" err="1" smtClean="0"/>
              <a:t>climate</a:t>
            </a:r>
            <a:r>
              <a:rPr lang="sv-SE" b="1" dirty="0" smtClean="0"/>
              <a:t> </a:t>
            </a:r>
            <a:r>
              <a:rPr lang="sv-SE" b="1" dirty="0" err="1" smtClean="0"/>
              <a:t>during</a:t>
            </a:r>
            <a:r>
              <a:rPr lang="sv-SE" b="1" dirty="0" smtClean="0"/>
              <a:t> </a:t>
            </a:r>
            <a:r>
              <a:rPr lang="sv-SE" b="1" dirty="0" err="1" smtClean="0"/>
              <a:t>autumn</a:t>
            </a:r>
            <a:r>
              <a:rPr lang="sv-SE" b="1" dirty="0" smtClean="0"/>
              <a:t>/</a:t>
            </a:r>
            <a:r>
              <a:rPr lang="sv-SE" b="1" dirty="0" err="1" smtClean="0"/>
              <a:t>winter</a:t>
            </a:r>
            <a:r>
              <a:rPr lang="sv-SE" b="1" dirty="0" smtClean="0"/>
              <a:t> </a:t>
            </a:r>
            <a:r>
              <a:rPr lang="sv-SE" b="1" dirty="0" err="1" smtClean="0"/>
              <a:t>high</a:t>
            </a:r>
            <a:r>
              <a:rPr lang="sv-SE" b="1" dirty="0" smtClean="0"/>
              <a:t> </a:t>
            </a:r>
            <a:r>
              <a:rPr lang="sv-SE" b="1" dirty="0" err="1" smtClean="0"/>
              <a:t>numbers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Bean </a:t>
            </a:r>
            <a:r>
              <a:rPr lang="sv-SE" b="1" dirty="0" err="1" smtClean="0"/>
              <a:t>Geese</a:t>
            </a:r>
            <a:r>
              <a:rPr lang="sv-SE" b="1" dirty="0" smtClean="0"/>
              <a:t> </a:t>
            </a:r>
          </a:p>
          <a:p>
            <a:r>
              <a:rPr lang="sv-SE" b="1" dirty="0" err="1" smtClean="0"/>
              <a:t>spend</a:t>
            </a:r>
            <a:r>
              <a:rPr lang="sv-SE" b="1" dirty="0" smtClean="0"/>
              <a:t> long </a:t>
            </a:r>
            <a:r>
              <a:rPr lang="sv-SE" b="1" dirty="0" err="1" smtClean="0"/>
              <a:t>time</a:t>
            </a:r>
            <a:r>
              <a:rPr lang="sv-SE" b="1" dirty="0" smtClean="0"/>
              <a:t> in Skåne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72296" y="4293096"/>
            <a:ext cx="8358378" cy="646331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Certain</a:t>
            </a:r>
            <a:r>
              <a:rPr lang="sv-SE" b="1" dirty="0" smtClean="0"/>
              <a:t> </a:t>
            </a:r>
            <a:r>
              <a:rPr lang="sv-SE" b="1" dirty="0" err="1" smtClean="0"/>
              <a:t>winter</a:t>
            </a:r>
            <a:r>
              <a:rPr lang="sv-SE" b="1" dirty="0" smtClean="0"/>
              <a:t> </a:t>
            </a:r>
            <a:r>
              <a:rPr lang="sv-SE" b="1" dirty="0" err="1" smtClean="0"/>
              <a:t>conditions</a:t>
            </a:r>
            <a:r>
              <a:rPr lang="sv-SE" b="1" dirty="0" smtClean="0"/>
              <a:t> </a:t>
            </a:r>
            <a:r>
              <a:rPr lang="sv-SE" b="1" dirty="0" err="1" smtClean="0"/>
              <a:t>creates</a:t>
            </a:r>
            <a:r>
              <a:rPr lang="sv-SE" b="1" dirty="0" smtClean="0"/>
              <a:t> </a:t>
            </a:r>
            <a:r>
              <a:rPr lang="sv-SE" b="1" dirty="0" err="1" smtClean="0"/>
              <a:t>favourable</a:t>
            </a:r>
            <a:r>
              <a:rPr lang="sv-SE" b="1" dirty="0" smtClean="0"/>
              <a:t> </a:t>
            </a:r>
            <a:r>
              <a:rPr lang="sv-SE" b="1" dirty="0" err="1" smtClean="0"/>
              <a:t>conditions</a:t>
            </a:r>
            <a:r>
              <a:rPr lang="sv-SE" b="1" dirty="0" smtClean="0"/>
              <a:t> for </a:t>
            </a:r>
            <a:r>
              <a:rPr lang="sv-SE" b="1" dirty="0" err="1" smtClean="0"/>
              <a:t>hunting</a:t>
            </a:r>
            <a:r>
              <a:rPr lang="sv-SE" b="1" dirty="0" smtClean="0"/>
              <a:t>. </a:t>
            </a:r>
          </a:p>
          <a:p>
            <a:r>
              <a:rPr lang="sv-SE" b="1" dirty="0" smtClean="0"/>
              <a:t>Common </a:t>
            </a:r>
            <a:r>
              <a:rPr lang="sv-SE" b="1" dirty="0" err="1" smtClean="0"/>
              <a:t>pattern</a:t>
            </a:r>
            <a:r>
              <a:rPr lang="sv-SE" b="1" dirty="0" smtClean="0"/>
              <a:t> for Canada- and Bean </a:t>
            </a:r>
            <a:r>
              <a:rPr lang="sv-SE" b="1" dirty="0" err="1" smtClean="0"/>
              <a:t>Goose</a:t>
            </a:r>
            <a:endParaRPr lang="sv-SE" b="1" dirty="0" smtClean="0"/>
          </a:p>
        </p:txBody>
      </p:sp>
      <p:sp>
        <p:nvSpPr>
          <p:cNvPr id="9" name="textruta 8"/>
          <p:cNvSpPr txBox="1"/>
          <p:nvPr/>
        </p:nvSpPr>
        <p:spPr>
          <a:xfrm>
            <a:off x="7535330" y="6584141"/>
            <a:ext cx="1620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 smtClean="0"/>
              <a:t>© Sten Christoffersson</a:t>
            </a:r>
          </a:p>
        </p:txBody>
      </p:sp>
    </p:spTree>
    <p:extLst>
      <p:ext uri="{BB962C8B-B14F-4D97-AF65-F5344CB8AC3E}">
        <p14:creationId xmlns:p14="http://schemas.microsoft.com/office/powerpoint/2010/main" val="5820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422434" y="404664"/>
            <a:ext cx="4824000" cy="144000"/>
          </a:xfrm>
        </p:spPr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62922" y="134076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Proportion of 1 cy-birds in the total bag of Bean Goose in one estate in eastern </a:t>
            </a:r>
            <a:r>
              <a:rPr lang="en-US" dirty="0" smtClean="0"/>
              <a:t>Scania 1985-2002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389530"/>
            <a:ext cx="71755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1510269" y="433466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18" name="textruta 17"/>
          <p:cNvSpPr txBox="1"/>
          <p:nvPr/>
        </p:nvSpPr>
        <p:spPr>
          <a:xfrm>
            <a:off x="1850469" y="35171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2376002" y="5317376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0" name="textruta 19"/>
          <p:cNvSpPr txBox="1"/>
          <p:nvPr/>
        </p:nvSpPr>
        <p:spPr>
          <a:xfrm>
            <a:off x="3221335" y="3155452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1" name="textruta 20"/>
          <p:cNvSpPr txBox="1"/>
          <p:nvPr/>
        </p:nvSpPr>
        <p:spPr>
          <a:xfrm>
            <a:off x="5364088" y="2204864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2" name="textruta 21"/>
          <p:cNvSpPr txBox="1"/>
          <p:nvPr/>
        </p:nvSpPr>
        <p:spPr>
          <a:xfrm>
            <a:off x="2528401" y="301312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endParaRPr lang="sv-SE" b="1" dirty="0"/>
          </a:p>
        </p:txBody>
      </p:sp>
      <p:sp>
        <p:nvSpPr>
          <p:cNvPr id="23" name="textruta 22"/>
          <p:cNvSpPr txBox="1"/>
          <p:nvPr/>
        </p:nvSpPr>
        <p:spPr>
          <a:xfrm>
            <a:off x="2528401" y="279709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2798667" y="265307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5796136" y="16193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4377722" y="276035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4109740" y="312968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28" name="textruta 27"/>
          <p:cNvSpPr txBox="1"/>
          <p:nvPr/>
        </p:nvSpPr>
        <p:spPr>
          <a:xfrm>
            <a:off x="5246434" y="5143092"/>
            <a:ext cx="27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Can</a:t>
            </a:r>
            <a:r>
              <a:rPr lang="sv-SE" b="1" dirty="0" smtClean="0"/>
              <a:t> = Canada </a:t>
            </a:r>
            <a:r>
              <a:rPr lang="sv-SE" b="1" dirty="0" err="1" smtClean="0"/>
              <a:t>Goose</a:t>
            </a:r>
            <a:r>
              <a:rPr lang="sv-SE" b="1" dirty="0" smtClean="0"/>
              <a:t> </a:t>
            </a:r>
            <a:endParaRPr lang="sv-SE" b="1" dirty="0"/>
          </a:p>
        </p:txBody>
      </p:sp>
      <p:sp>
        <p:nvSpPr>
          <p:cNvPr id="29" name="textruta 28"/>
          <p:cNvSpPr txBox="1"/>
          <p:nvPr/>
        </p:nvSpPr>
        <p:spPr>
          <a:xfrm>
            <a:off x="85477" y="2329908"/>
            <a:ext cx="865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%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</a:p>
          <a:p>
            <a:r>
              <a:rPr lang="sv-SE" b="1" dirty="0" err="1" smtClean="0"/>
              <a:t>tot</a:t>
            </a:r>
            <a:r>
              <a:rPr lang="sv-SE" b="1" dirty="0" smtClean="0"/>
              <a:t> bag</a:t>
            </a:r>
            <a:endParaRPr lang="sv-SE" b="1" dirty="0"/>
          </a:p>
        </p:txBody>
      </p:sp>
      <p:sp>
        <p:nvSpPr>
          <p:cNvPr id="30" name="textruta 29"/>
          <p:cNvSpPr txBox="1"/>
          <p:nvPr/>
        </p:nvSpPr>
        <p:spPr>
          <a:xfrm>
            <a:off x="5292080" y="5514186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C00000"/>
                </a:solidFill>
              </a:rPr>
              <a:t>GG = </a:t>
            </a:r>
            <a:r>
              <a:rPr lang="sv-SE" b="1" dirty="0" err="1" smtClean="0">
                <a:solidFill>
                  <a:srgbClr val="C00000"/>
                </a:solidFill>
              </a:rPr>
              <a:t>Greylag</a:t>
            </a:r>
            <a:r>
              <a:rPr lang="sv-SE" b="1" dirty="0" smtClean="0">
                <a:solidFill>
                  <a:srgbClr val="C00000"/>
                </a:solidFill>
              </a:rPr>
              <a:t> </a:t>
            </a:r>
            <a:r>
              <a:rPr lang="sv-SE" b="1" dirty="0" err="1" smtClean="0">
                <a:solidFill>
                  <a:srgbClr val="C00000"/>
                </a:solidFill>
              </a:rPr>
              <a:t>Goose</a:t>
            </a:r>
            <a:endParaRPr lang="sv-S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Sex ratio in Bean-, </a:t>
            </a:r>
            <a:r>
              <a:rPr lang="en-US" dirty="0" err="1" smtClean="0"/>
              <a:t>Greylag</a:t>
            </a:r>
            <a:r>
              <a:rPr lang="en-US" dirty="0" smtClean="0"/>
              <a:t>- and Canada goose bag at different estates respectively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936229"/>
              </p:ext>
            </p:extLst>
          </p:nvPr>
        </p:nvGraphicFramePr>
        <p:xfrm>
          <a:off x="395536" y="1988840"/>
          <a:ext cx="619097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06"/>
                <a:gridCol w="1843379"/>
                <a:gridCol w="1547743"/>
                <a:gridCol w="1547743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Species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err="1" smtClean="0"/>
                        <a:t>Year</a:t>
                      </a:r>
                      <a:r>
                        <a:rPr lang="sv-SE" sz="2000" b="1" dirty="0" smtClean="0"/>
                        <a:t>             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% </a:t>
                      </a:r>
                      <a:r>
                        <a:rPr lang="sv-SE" sz="2000" b="1" dirty="0" err="1" smtClean="0"/>
                        <a:t>male</a:t>
                      </a:r>
                      <a:r>
                        <a:rPr lang="sv-SE" sz="2000" b="1" dirty="0" smtClean="0"/>
                        <a:t> in ad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%</a:t>
                      </a:r>
                      <a:r>
                        <a:rPr lang="sv-SE" sz="2000" b="1" baseline="0" dirty="0" smtClean="0"/>
                        <a:t> </a:t>
                      </a:r>
                      <a:r>
                        <a:rPr lang="sv-SE" sz="2000" b="1" baseline="0" dirty="0" err="1" smtClean="0"/>
                        <a:t>male</a:t>
                      </a:r>
                      <a:r>
                        <a:rPr lang="sv-SE" sz="2000" b="1" baseline="0" dirty="0" smtClean="0"/>
                        <a:t> in 1cy-birds</a:t>
                      </a:r>
                      <a:endParaRPr lang="sv-S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Bean </a:t>
                      </a:r>
                      <a:r>
                        <a:rPr lang="sv-SE" sz="2000" b="1" dirty="0" err="1" smtClean="0"/>
                        <a:t>Goose</a:t>
                      </a:r>
                      <a:endParaRPr lang="sv-SE" sz="2000" b="1" dirty="0" smtClean="0"/>
                    </a:p>
                    <a:p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1985-1997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51.8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46.8</a:t>
                      </a:r>
                      <a:endParaRPr lang="sv-S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1" dirty="0" err="1" smtClean="0"/>
                        <a:t>Greylag</a:t>
                      </a:r>
                      <a:r>
                        <a:rPr lang="sv-SE" sz="2000" b="1" baseline="0" dirty="0" smtClean="0"/>
                        <a:t> </a:t>
                      </a:r>
                      <a:r>
                        <a:rPr lang="sv-SE" sz="2000" b="1" baseline="0" dirty="0" err="1" smtClean="0"/>
                        <a:t>Goose</a:t>
                      </a:r>
                      <a:endParaRPr lang="sv-SE" sz="2000" b="1" baseline="0" dirty="0" smtClean="0"/>
                    </a:p>
                    <a:p>
                      <a:endParaRPr lang="sv-SE" sz="2000" b="1" baseline="0" dirty="0" smtClean="0"/>
                    </a:p>
                    <a:p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1989-1998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50.3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48.9</a:t>
                      </a:r>
                      <a:endParaRPr lang="sv-SE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Canada </a:t>
                      </a:r>
                      <a:r>
                        <a:rPr lang="sv-SE" sz="2000" b="1" dirty="0" err="1" smtClean="0"/>
                        <a:t>Goose</a:t>
                      </a:r>
                      <a:endParaRPr lang="sv-SE" sz="2000" b="1" dirty="0" smtClean="0"/>
                    </a:p>
                    <a:p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1986-1997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49.5</a:t>
                      </a:r>
                      <a:endParaRPr lang="sv-SE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b="1" dirty="0" smtClean="0"/>
                        <a:t>46.6</a:t>
                      </a:r>
                      <a:endParaRPr lang="sv-SE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751" y="1804332"/>
            <a:ext cx="1150878" cy="162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42" y="3429000"/>
            <a:ext cx="1332587" cy="154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07" y="5085184"/>
            <a:ext cx="2557461" cy="8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8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Results</a:t>
            </a:r>
            <a:r>
              <a:rPr lang="sv-SE" dirty="0" smtClean="0"/>
              <a:t> from ”</a:t>
            </a:r>
            <a:r>
              <a:rPr lang="sv-SE" dirty="0" err="1" smtClean="0"/>
              <a:t>Interviews</a:t>
            </a:r>
            <a:r>
              <a:rPr lang="sv-SE" dirty="0" smtClean="0"/>
              <a:t>”!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on Bean Goose hunting in </a:t>
            </a:r>
            <a:r>
              <a:rPr lang="en-US" dirty="0" err="1"/>
              <a:t>SwedeN</a:t>
            </a:r>
            <a:endParaRPr lang="en-US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79512" y="1844824"/>
            <a:ext cx="8983550" cy="1815882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600" b="1" dirty="0" smtClean="0"/>
              <a:t>Countyboards - </a:t>
            </a:r>
            <a:r>
              <a:rPr lang="sv-SE" sz="1600" b="1" dirty="0" err="1" smtClean="0"/>
              <a:t>three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out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of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four</a:t>
            </a:r>
            <a:r>
              <a:rPr lang="sv-SE" sz="1600" b="1" dirty="0" smtClean="0"/>
              <a:t> (not </a:t>
            </a:r>
            <a:r>
              <a:rPr lang="sv-SE" sz="1600" b="1" dirty="0" err="1" smtClean="0"/>
              <a:t>inc</a:t>
            </a:r>
            <a:r>
              <a:rPr lang="sv-SE" sz="1600" b="1" dirty="0" smtClean="0"/>
              <a:t>. Skåne) </a:t>
            </a:r>
            <a:r>
              <a:rPr lang="sv-SE" sz="1600" b="1" dirty="0" err="1" smtClean="0"/>
              <a:t>that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may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allow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protective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hunting</a:t>
            </a:r>
            <a:r>
              <a:rPr lang="sv-SE" sz="1600" b="1" dirty="0" smtClean="0"/>
              <a:t> </a:t>
            </a:r>
          </a:p>
          <a:p>
            <a:r>
              <a:rPr lang="sv-SE" sz="1600" b="1" dirty="0" smtClean="0"/>
              <a:t>on Bean </a:t>
            </a:r>
            <a:r>
              <a:rPr lang="sv-SE" sz="1600" b="1" dirty="0" err="1" smtClean="0"/>
              <a:t>Goose</a:t>
            </a:r>
            <a:r>
              <a:rPr lang="sv-SE" sz="1600" b="1" dirty="0" smtClean="0"/>
              <a:t> </a:t>
            </a:r>
          </a:p>
          <a:p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Know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about</a:t>
            </a:r>
            <a:r>
              <a:rPr lang="sv-SE" sz="1600" b="1" dirty="0" smtClean="0"/>
              <a:t> the situation for </a:t>
            </a:r>
            <a:r>
              <a:rPr lang="sv-SE" sz="1600" b="1" dirty="0" err="1" smtClean="0"/>
              <a:t>bean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goose</a:t>
            </a:r>
            <a:r>
              <a:rPr lang="sv-SE" sz="1600" b="1" dirty="0" smtClean="0"/>
              <a:t> population- </a:t>
            </a:r>
            <a:r>
              <a:rPr lang="sv-SE" sz="1600" b="1" dirty="0" err="1" smtClean="0"/>
              <a:t>highly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restrictive</a:t>
            </a: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Few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birds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shot</a:t>
            </a:r>
            <a:r>
              <a:rPr lang="sv-SE" sz="1600" b="1" dirty="0" smtClean="0"/>
              <a:t> – ”</a:t>
            </a:r>
            <a:r>
              <a:rPr lang="sv-SE" sz="1600" b="1" dirty="0" err="1" smtClean="0"/>
              <a:t>some</a:t>
            </a:r>
            <a:r>
              <a:rPr lang="sv-SE" sz="1600" b="1" dirty="0" smtClean="0"/>
              <a:t> tens” per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Some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substitutes</a:t>
            </a:r>
            <a:r>
              <a:rPr lang="sv-SE" sz="1600" b="1" dirty="0" smtClean="0"/>
              <a:t> for Bean </a:t>
            </a:r>
            <a:r>
              <a:rPr lang="sv-SE" sz="1600" b="1" dirty="0" err="1" smtClean="0"/>
              <a:t>Goose-damage</a:t>
            </a:r>
            <a:r>
              <a:rPr lang="sv-SE" sz="1600" b="1" dirty="0" smtClean="0"/>
              <a:t> in </a:t>
            </a:r>
            <a:r>
              <a:rPr lang="sv-SE" sz="1600" b="1" dirty="0" err="1" smtClean="0"/>
              <a:t>one</a:t>
            </a:r>
            <a:r>
              <a:rPr lang="sv-SE" sz="1600" b="1" dirty="0" smtClean="0"/>
              <a:t> County</a:t>
            </a:r>
          </a:p>
          <a:p>
            <a:endParaRPr lang="sv-SE" sz="1600" b="1" dirty="0" smtClean="0"/>
          </a:p>
        </p:txBody>
      </p:sp>
      <p:sp>
        <p:nvSpPr>
          <p:cNvPr id="7" name="textruta 6"/>
          <p:cNvSpPr txBox="1"/>
          <p:nvPr/>
        </p:nvSpPr>
        <p:spPr>
          <a:xfrm>
            <a:off x="251520" y="3959185"/>
            <a:ext cx="8791189" cy="2062103"/>
          </a:xfrm>
          <a:prstGeom prst="rect">
            <a:avLst/>
          </a:prstGeom>
          <a:solidFill>
            <a:schemeClr val="bg1">
              <a:lumMod val="50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1600" b="1" dirty="0" err="1" smtClean="0"/>
              <a:t>Larger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estates</a:t>
            </a:r>
            <a:r>
              <a:rPr lang="sv-SE" sz="1600" b="1" dirty="0" smtClean="0"/>
              <a:t> in Skåne </a:t>
            </a:r>
            <a:r>
              <a:rPr lang="sv-SE" sz="1600" b="1" dirty="0" err="1" smtClean="0"/>
              <a:t>that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have</a:t>
            </a:r>
            <a:r>
              <a:rPr lang="sv-SE" sz="1600" b="1" dirty="0" smtClean="0"/>
              <a:t> ”</a:t>
            </a:r>
            <a:r>
              <a:rPr lang="sv-SE" sz="1600" b="1" dirty="0" err="1" smtClean="0"/>
              <a:t>professional</a:t>
            </a:r>
            <a:r>
              <a:rPr lang="sv-SE" sz="1600" b="1" dirty="0" smtClean="0"/>
              <a:t> game management” </a:t>
            </a:r>
          </a:p>
          <a:p>
            <a:r>
              <a:rPr lang="sv-SE" sz="1600" b="1" dirty="0" smtClean="0"/>
              <a:t>and </a:t>
            </a:r>
            <a:r>
              <a:rPr lang="sv-SE" sz="1600" b="1" dirty="0" err="1" smtClean="0"/>
              <a:t>hunt</a:t>
            </a:r>
            <a:r>
              <a:rPr lang="sv-SE" sz="1600" b="1" dirty="0" smtClean="0"/>
              <a:t> for Bean </a:t>
            </a:r>
            <a:r>
              <a:rPr lang="sv-SE" sz="1600" b="1" dirty="0" err="1"/>
              <a:t>G</a:t>
            </a:r>
            <a:r>
              <a:rPr lang="sv-SE" sz="1600" b="1" dirty="0" err="1" smtClean="0"/>
              <a:t>oose</a:t>
            </a:r>
            <a:endParaRPr lang="sv-SE" sz="1600" b="1" dirty="0" smtClean="0"/>
          </a:p>
          <a:p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Some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income</a:t>
            </a:r>
            <a:r>
              <a:rPr lang="sv-SE" sz="1600" b="1" dirty="0" smtClean="0"/>
              <a:t> from </a:t>
            </a:r>
            <a:r>
              <a:rPr lang="sv-SE" sz="1600" b="1" dirty="0" err="1" smtClean="0"/>
              <a:t>bean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goose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hunting</a:t>
            </a:r>
            <a:r>
              <a:rPr lang="sv-SE" sz="1600" b="1" dirty="0" smtClean="0"/>
              <a:t>- hard </a:t>
            </a:r>
            <a:r>
              <a:rPr lang="sv-SE" sz="1600" b="1" dirty="0" err="1" smtClean="0"/>
              <a:t>to</a:t>
            </a:r>
            <a:r>
              <a:rPr lang="sv-SE" sz="1600" b="1" dirty="0" smtClean="0"/>
              <a:t> set </a:t>
            </a:r>
            <a:r>
              <a:rPr lang="sv-SE" sz="1600" b="1" dirty="0" err="1" smtClean="0"/>
              <a:t>to</a:t>
            </a:r>
            <a:r>
              <a:rPr lang="sv-SE" sz="1600" b="1" dirty="0" smtClean="0"/>
              <a:t> species </a:t>
            </a:r>
            <a:r>
              <a:rPr lang="sv-SE" sz="1600" b="1" dirty="0" err="1" smtClean="0"/>
              <a:t>level</a:t>
            </a: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More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importan</a:t>
            </a:r>
            <a:r>
              <a:rPr lang="sv-SE" sz="1600" b="1" dirty="0" smtClean="0"/>
              <a:t> as a </a:t>
            </a:r>
            <a:r>
              <a:rPr lang="sv-SE" sz="1600" b="1" dirty="0" err="1" smtClean="0"/>
              <a:t>tool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to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reduce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conflict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with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agriculture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interest</a:t>
            </a: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Bean </a:t>
            </a:r>
            <a:r>
              <a:rPr lang="sv-SE" sz="1600" b="1" dirty="0" err="1" smtClean="0"/>
              <a:t>Goose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have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high</a:t>
            </a:r>
            <a:r>
              <a:rPr lang="sv-SE" sz="1600" b="1" dirty="0" smtClean="0"/>
              <a:t> status </a:t>
            </a:r>
            <a:r>
              <a:rPr lang="sv-SE" sz="1600" b="1" dirty="0" err="1" smtClean="0"/>
              <a:t>but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today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few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hunting</a:t>
            </a:r>
            <a:r>
              <a:rPr lang="sv-SE" sz="1600" b="1" dirty="0" smtClean="0"/>
              <a:t> events focus on Bean </a:t>
            </a:r>
            <a:r>
              <a:rPr lang="sv-SE" sz="1600" b="1" dirty="0" err="1" smtClean="0"/>
              <a:t>Goose</a:t>
            </a: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Harder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restrictions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will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increase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agricultural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conflict</a:t>
            </a:r>
            <a:endParaRPr lang="sv-SE" sz="1600" b="1" dirty="0" smtClean="0"/>
          </a:p>
          <a:p>
            <a:endParaRPr lang="sv-S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611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ägarförbundet">
  <a:themeElements>
    <a:clrScheme name="Jägarförbun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7C3A"/>
      </a:accent1>
      <a:accent2>
        <a:srgbClr val="1A5151"/>
      </a:accent2>
      <a:accent3>
        <a:srgbClr val="6598A5"/>
      </a:accent3>
      <a:accent4>
        <a:srgbClr val="DDB027"/>
      </a:accent4>
      <a:accent5>
        <a:srgbClr val="A0524C"/>
      </a:accent5>
      <a:accent6>
        <a:srgbClr val="B87945"/>
      </a:accent6>
      <a:hlink>
        <a:srgbClr val="0000FF"/>
      </a:hlink>
      <a:folHlink>
        <a:srgbClr val="800080"/>
      </a:folHlink>
    </a:clrScheme>
    <a:fontScheme name="Jägarförbundet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Jägarförbundet">
  <a:themeElements>
    <a:clrScheme name="Jägarförbun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7C3A"/>
      </a:accent1>
      <a:accent2>
        <a:srgbClr val="1A5151"/>
      </a:accent2>
      <a:accent3>
        <a:srgbClr val="6598A5"/>
      </a:accent3>
      <a:accent4>
        <a:srgbClr val="DDB027"/>
      </a:accent4>
      <a:accent5>
        <a:srgbClr val="A0524C"/>
      </a:accent5>
      <a:accent6>
        <a:srgbClr val="B87945"/>
      </a:accent6>
      <a:hlink>
        <a:srgbClr val="0000FF"/>
      </a:hlink>
      <a:folHlink>
        <a:srgbClr val="800080"/>
      </a:folHlink>
    </a:clrScheme>
    <a:fontScheme name="Jägarförbundet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Jägarförbundet">
  <a:themeElements>
    <a:clrScheme name="Jägarförbun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7C3A"/>
      </a:accent1>
      <a:accent2>
        <a:srgbClr val="1A5151"/>
      </a:accent2>
      <a:accent3>
        <a:srgbClr val="6598A5"/>
      </a:accent3>
      <a:accent4>
        <a:srgbClr val="DDB027"/>
      </a:accent4>
      <a:accent5>
        <a:srgbClr val="A0524C"/>
      </a:accent5>
      <a:accent6>
        <a:srgbClr val="B87945"/>
      </a:accent6>
      <a:hlink>
        <a:srgbClr val="0000FF"/>
      </a:hlink>
      <a:folHlink>
        <a:srgbClr val="800080"/>
      </a:folHlink>
    </a:clrScheme>
    <a:fontScheme name="Jägarförbundet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Jägarförbundet">
  <a:themeElements>
    <a:clrScheme name="Jägarförbun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7C3A"/>
      </a:accent1>
      <a:accent2>
        <a:srgbClr val="1A5151"/>
      </a:accent2>
      <a:accent3>
        <a:srgbClr val="6598A5"/>
      </a:accent3>
      <a:accent4>
        <a:srgbClr val="DDB027"/>
      </a:accent4>
      <a:accent5>
        <a:srgbClr val="A0524C"/>
      </a:accent5>
      <a:accent6>
        <a:srgbClr val="B87945"/>
      </a:accent6>
      <a:hlink>
        <a:srgbClr val="0000FF"/>
      </a:hlink>
      <a:folHlink>
        <a:srgbClr val="800080"/>
      </a:folHlink>
    </a:clrScheme>
    <a:fontScheme name="Jägarförbundet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Jägarförbundet">
  <a:themeElements>
    <a:clrScheme name="Jägarförbund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47C3A"/>
      </a:accent1>
      <a:accent2>
        <a:srgbClr val="1A5151"/>
      </a:accent2>
      <a:accent3>
        <a:srgbClr val="6598A5"/>
      </a:accent3>
      <a:accent4>
        <a:srgbClr val="DDB027"/>
      </a:accent4>
      <a:accent5>
        <a:srgbClr val="A0524C"/>
      </a:accent5>
      <a:accent6>
        <a:srgbClr val="B87945"/>
      </a:accent6>
      <a:hlink>
        <a:srgbClr val="0000FF"/>
      </a:hlink>
      <a:folHlink>
        <a:srgbClr val="800080"/>
      </a:folHlink>
    </a:clrScheme>
    <a:fontScheme name="Jägarförbundet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noFill/>
        </a:ln>
      </a:spPr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600" dirty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614</Words>
  <Application>Microsoft Office PowerPoint</Application>
  <PresentationFormat>Bildspel på skärmen (4:3)</PresentationFormat>
  <Paragraphs>138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Office-tema</vt:lpstr>
      <vt:lpstr>1_Jägarförbundet</vt:lpstr>
      <vt:lpstr>2_Jägarförbundet</vt:lpstr>
      <vt:lpstr>3_Jägarförbundet</vt:lpstr>
      <vt:lpstr>4_Jägarförbundet</vt:lpstr>
      <vt:lpstr>Jägarförbundet</vt:lpstr>
      <vt:lpstr>Data on Bean Goose hunting in SwedeN </vt:lpstr>
      <vt:lpstr>Bean goose has a long history as quarry species in Sweden</vt:lpstr>
      <vt:lpstr>Bean Goose bag vs Goose count data</vt:lpstr>
      <vt:lpstr>Proportion of total goose harvest among different countys in sweden</vt:lpstr>
      <vt:lpstr>Bean goose bag in Sweden 1997-2011  (”hunting years” i.e. 2011 corresponds to 2011/2012</vt:lpstr>
      <vt:lpstr>High variation in Bean goose bag due to climate!?</vt:lpstr>
      <vt:lpstr>Proportion of 1 cy-birds in the total bag of Bean Goose in one estate in eastern Scania 1985-2002 </vt:lpstr>
      <vt:lpstr>Sex ratio in Bean-, Greylag- and Canada goose bag at different estates respectively </vt:lpstr>
      <vt:lpstr>Results from ”Interviews”!</vt:lpstr>
      <vt:lpstr>Thank you!</vt:lpstr>
      <vt:lpstr>PowerPoint-presentation</vt:lpstr>
      <vt:lpstr>PowerPoint-presentation</vt:lpstr>
      <vt:lpstr>The goose situation in Sweden and hunters</vt:lpstr>
      <vt:lpstr>PowerPoint-presentation</vt:lpstr>
      <vt:lpstr>PowerPoint-presentation</vt:lpstr>
    </vt:vector>
  </TitlesOfParts>
  <Company>Svenska Jägareförbundet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Niklas Holmqvist</dc:creator>
  <cp:lastModifiedBy>Niklas Holmqvist</cp:lastModifiedBy>
  <cp:revision>36</cp:revision>
  <dcterms:created xsi:type="dcterms:W3CDTF">2013-11-26T12:10:26Z</dcterms:created>
  <dcterms:modified xsi:type="dcterms:W3CDTF">2013-12-04T17:41:45Z</dcterms:modified>
</cp:coreProperties>
</file>