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3" r:id="rId5"/>
    <p:sldId id="285" r:id="rId6"/>
    <p:sldId id="259" r:id="rId7"/>
    <p:sldId id="291" r:id="rId8"/>
    <p:sldId id="261" r:id="rId9"/>
    <p:sldId id="264" r:id="rId10"/>
    <p:sldId id="292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7" r:id="rId23"/>
    <p:sldId id="260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4" r:id="rId32"/>
    <p:sldId id="288" r:id="rId33"/>
    <p:sldId id="290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1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7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1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5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1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9A4F-44B3-4157-AE8F-8A7886355735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965C-3584-4D12-B5FE-4473C52AE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864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Relationship Id="rId9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x.inhs.illinois.edu/index.php?cID=32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1"/>
            <a:ext cx="8458200" cy="19811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Successful Harvest Reporting and Human Dimensions of Waterfowl Hunting Regulations: How to make things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91400" cy="2209800"/>
          </a:xfrm>
        </p:spPr>
        <p:txBody>
          <a:bodyPr/>
          <a:lstStyle/>
          <a:p>
            <a:r>
              <a:rPr lang="en-US" dirty="0" smtClean="0"/>
              <a:t>Craig A. Miller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Human Dimensions Research Program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Illinois Natural History Survey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University of Illinois (USA)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Pre-season Goose Harvest Card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526026"/>
              </p:ext>
            </p:extLst>
          </p:nvPr>
        </p:nvGraphicFramePr>
        <p:xfrm>
          <a:off x="457200" y="1600200"/>
          <a:ext cx="8229600" cy="4805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  <a:gridCol w="838200"/>
                <a:gridCol w="990600"/>
                <a:gridCol w="1066800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Date of Hunt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Zone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Hunted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County</a:t>
                      </a: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Hunted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Sept. Canada Geese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Canada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Geese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Snow/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Blue/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Ross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’ Geese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White-fronted (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Speckle-belly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 Geese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Geese downed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 retrieved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 of Shots Taken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 Waterfowl Harvest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Hunter Surveys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Illinois Waterfowl Hunter Survey (annual harvest survey)</a:t>
            </a:r>
          </a:p>
          <a:p>
            <a:r>
              <a:rPr lang="en-US" dirty="0" smtClean="0"/>
              <a:t>Illinois Snow Goose Hunter Survey (</a:t>
            </a:r>
            <a:r>
              <a:rPr lang="en-US" i="1" dirty="0" smtClean="0"/>
              <a:t>Chen </a:t>
            </a:r>
            <a:r>
              <a:rPr lang="en-US" i="1" dirty="0" err="1" smtClean="0"/>
              <a:t>caerulescens</a:t>
            </a:r>
            <a:r>
              <a:rPr lang="en-US" dirty="0" smtClean="0"/>
              <a:t>) - annual survey of special light goose spring season</a:t>
            </a:r>
          </a:p>
          <a:p>
            <a:r>
              <a:rPr lang="en-US" dirty="0" smtClean="0"/>
              <a:t>Pre- and Post-Duck Season Hunter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07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2012-13 Illinois Waterfowl Harvest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50,740 hunters</a:t>
            </a:r>
          </a:p>
          <a:p>
            <a:r>
              <a:rPr lang="en-US" dirty="0" smtClean="0"/>
              <a:t>1,155,346 days afield</a:t>
            </a:r>
          </a:p>
          <a:p>
            <a:r>
              <a:rPr lang="en-US" dirty="0" smtClean="0"/>
              <a:t>580,557 total birds harvested</a:t>
            </a:r>
          </a:p>
          <a:p>
            <a:r>
              <a:rPr lang="en-US" dirty="0" smtClean="0"/>
              <a:t>29% hunted ducks only</a:t>
            </a:r>
          </a:p>
          <a:p>
            <a:r>
              <a:rPr lang="en-US" dirty="0" smtClean="0"/>
              <a:t>10% hunted geese only</a:t>
            </a:r>
          </a:p>
          <a:p>
            <a:r>
              <a:rPr lang="en-US" dirty="0" smtClean="0"/>
              <a:t>61% hunted both</a:t>
            </a:r>
          </a:p>
          <a:p>
            <a:r>
              <a:rPr lang="en-US" dirty="0" smtClean="0"/>
              <a:t>Total 90% hunted ducks, 71% hunted geese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7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Duck 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43,444 hunters</a:t>
            </a:r>
          </a:p>
          <a:p>
            <a:r>
              <a:rPr lang="en-US" dirty="0" smtClean="0"/>
              <a:t>630,223 day afield</a:t>
            </a:r>
          </a:p>
          <a:p>
            <a:r>
              <a:rPr lang="en-US" dirty="0" smtClean="0"/>
              <a:t>244,988 mallards (</a:t>
            </a:r>
            <a:r>
              <a:rPr lang="en-US" i="1" dirty="0" err="1" smtClean="0"/>
              <a:t>Anas</a:t>
            </a:r>
            <a:r>
              <a:rPr lang="en-US" i="1" dirty="0" smtClean="0"/>
              <a:t> </a:t>
            </a:r>
            <a:r>
              <a:rPr lang="en-US" i="1" dirty="0" err="1" smtClean="0"/>
              <a:t>platyrhynchos</a:t>
            </a:r>
            <a:r>
              <a:rPr lang="en-US" dirty="0" smtClean="0"/>
              <a:t>)</a:t>
            </a:r>
          </a:p>
          <a:p>
            <a:r>
              <a:rPr lang="en-US" dirty="0" smtClean="0"/>
              <a:t>47,623 wood ducks (</a:t>
            </a:r>
            <a:r>
              <a:rPr lang="en-US" i="1" dirty="0" smtClean="0"/>
              <a:t>Aix </a:t>
            </a:r>
            <a:r>
              <a:rPr lang="en-US" i="1" dirty="0" err="1" smtClean="0"/>
              <a:t>sponsa</a:t>
            </a:r>
            <a:r>
              <a:rPr lang="en-US" dirty="0" smtClean="0"/>
              <a:t>)</a:t>
            </a:r>
          </a:p>
          <a:p>
            <a:r>
              <a:rPr lang="en-US" dirty="0"/>
              <a:t>1</a:t>
            </a:r>
            <a:r>
              <a:rPr lang="en-US" dirty="0" smtClean="0"/>
              <a:t>85,776 other ducks</a:t>
            </a:r>
          </a:p>
          <a:p>
            <a:r>
              <a:rPr lang="en-US" dirty="0" smtClean="0"/>
              <a:t>478,387 total ducks</a:t>
            </a:r>
          </a:p>
          <a:p>
            <a:r>
              <a:rPr lang="en-US" dirty="0" smtClean="0"/>
              <a:t>4,133 American coots (</a:t>
            </a:r>
            <a:r>
              <a:rPr lang="en-US" i="1" dirty="0" err="1" smtClean="0"/>
              <a:t>Fulica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Goose Harvest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34,034 hunters</a:t>
            </a:r>
          </a:p>
          <a:p>
            <a:r>
              <a:rPr lang="en-US" dirty="0" smtClean="0"/>
              <a:t>386,356 days afield</a:t>
            </a:r>
          </a:p>
          <a:p>
            <a:r>
              <a:rPr lang="en-US" dirty="0" smtClean="0"/>
              <a:t>72,682 Canada geese (</a:t>
            </a:r>
            <a:r>
              <a:rPr lang="en-US" i="1" dirty="0" err="1" smtClean="0"/>
              <a:t>Branta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19,597 other geese</a:t>
            </a:r>
          </a:p>
          <a:p>
            <a:r>
              <a:rPr lang="en-US" dirty="0" smtClean="0"/>
              <a:t>92,280 total geese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of Harvest Surveys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Harvest surveys involve psychological considerations</a:t>
            </a:r>
          </a:p>
          <a:p>
            <a:pPr marL="0" indent="0">
              <a:buNone/>
            </a:pPr>
            <a:r>
              <a:rPr lang="en-US" dirty="0" smtClean="0"/>
              <a:t>Hunters subject to certain bias in reporting harvests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Recall bias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Digit Preference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Cultural factors</a:t>
            </a:r>
          </a:p>
          <a:p>
            <a:pPr marL="0" indent="0">
              <a:buNone/>
            </a:pPr>
            <a:r>
              <a:rPr lang="en-US" dirty="0" smtClean="0"/>
              <a:t>	Nonresponse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Difficulty recalling events accurately over time</a:t>
            </a:r>
          </a:p>
          <a:p>
            <a:r>
              <a:rPr lang="en-US" dirty="0" smtClean="0"/>
              <a:t>Telescoping – recall earlier events as though closer in time</a:t>
            </a:r>
          </a:p>
          <a:p>
            <a:r>
              <a:rPr lang="en-US" dirty="0" smtClean="0"/>
              <a:t>Using memorable event as typical of others</a:t>
            </a:r>
          </a:p>
          <a:p>
            <a:r>
              <a:rPr lang="en-US" dirty="0" smtClean="0"/>
              <a:t>Difficulty separating events into discrete segments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4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Preference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Preference given to reporting harvest or days afield in digits ending in 0 or 1</a:t>
            </a:r>
          </a:p>
          <a:p>
            <a:r>
              <a:rPr lang="en-US" dirty="0" smtClean="0"/>
              <a:t>Season harvest may be reported as multiples of individual days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2002-03 Illinois Duck Harvest</a:t>
            </a:r>
            <a:endParaRPr lang="en-US" dirty="0"/>
          </a:p>
        </p:txBody>
      </p:sp>
      <p:pic>
        <p:nvPicPr>
          <p:cNvPr id="4" name="Picture 10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7848600" cy="4876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58097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2002-03 Illinois Duck Hunter Days</a:t>
            </a:r>
            <a:endParaRPr lang="en-US" dirty="0"/>
          </a:p>
        </p:txBody>
      </p:sp>
      <p:pic>
        <p:nvPicPr>
          <p:cNvPr id="4" name="Picture 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153400" cy="52578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406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Fish and Wildlife Service Adaptive Harvest Management Framework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Hunting season lengths and maximum harvest set each year by U.S. Fish and Wildlife Service (USFWS)</a:t>
            </a:r>
          </a:p>
          <a:p>
            <a:pPr lvl="1"/>
            <a:r>
              <a:rPr lang="en-US" dirty="0" smtClean="0"/>
              <a:t>Allow for 30, 45, or 60-day seasons </a:t>
            </a:r>
          </a:p>
          <a:p>
            <a:pPr lvl="1"/>
            <a:r>
              <a:rPr lang="en-US" dirty="0" smtClean="0"/>
              <a:t>Specific dates set by each state wildlife agency</a:t>
            </a:r>
          </a:p>
          <a:p>
            <a:r>
              <a:rPr lang="en-US" dirty="0" smtClean="0"/>
              <a:t>USFWS allows for up to 3 state zones and split seasons (in for 2 weeks, out for ~2 weeks, then in for remainder of maximum) </a:t>
            </a:r>
            <a:r>
              <a:rPr lang="en-US" u="sng" dirty="0" smtClean="0"/>
              <a:t>OR</a:t>
            </a:r>
            <a:r>
              <a:rPr lang="en-US" dirty="0" smtClean="0"/>
              <a:t> 4 state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Over-estimate harvest to “assist” agency</a:t>
            </a:r>
          </a:p>
          <a:p>
            <a:r>
              <a:rPr lang="en-US" dirty="0" smtClean="0"/>
              <a:t>Under report harvest to mislead agency</a:t>
            </a:r>
          </a:p>
          <a:p>
            <a:r>
              <a:rPr lang="en-US" dirty="0" smtClean="0"/>
              <a:t>Not respond due to attitudes toward “government”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Nonresponse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Bias in key factors contributing to nonresponse to survey</a:t>
            </a:r>
          </a:p>
          <a:p>
            <a:pPr marL="0" indent="0">
              <a:buNone/>
            </a:pPr>
            <a:r>
              <a:rPr lang="en-US" dirty="0" smtClean="0"/>
              <a:t>Question sometimes arises: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D</a:t>
            </a:r>
            <a:r>
              <a:rPr lang="en-US" dirty="0" smtClean="0"/>
              <a:t>o hunters respond to surveys because they harvest more/less than ‘average’?”</a:t>
            </a:r>
          </a:p>
          <a:p>
            <a:pPr marL="0" indent="0">
              <a:buNone/>
            </a:pPr>
            <a:r>
              <a:rPr lang="en-US" dirty="0" smtClean="0"/>
              <a:t>Answer: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Research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Checking hunter daily bags at state hunting areas and after season survey to note recall accuracy.</a:t>
            </a:r>
          </a:p>
          <a:p>
            <a:r>
              <a:rPr lang="en-US" dirty="0" smtClean="0"/>
              <a:t>Send pre-season harvest card to 5,000 hunters and not to 2,000 – and both get post-season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Waterfowl Hunting Traditions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Past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Present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14800"/>
            <a:ext cx="3962400" cy="238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3657600" cy="2581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799"/>
            <a:ext cx="4396946" cy="2667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200" y="4114800"/>
            <a:ext cx="3683000" cy="238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Hunting “Forces” and Harvest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Hunting videos – depict harvest and success to a greater degree than reality</a:t>
            </a:r>
          </a:p>
          <a:p>
            <a:r>
              <a:rPr lang="en-US" dirty="0" smtClean="0"/>
              <a:t>In U.S.A., viewed by a majority of younger hunters</a:t>
            </a:r>
          </a:p>
          <a:p>
            <a:r>
              <a:rPr lang="en-US" dirty="0" smtClean="0"/>
              <a:t>May be providing a skewed perspective on hunting success and harvest</a:t>
            </a:r>
          </a:p>
          <a:p>
            <a:r>
              <a:rPr lang="en-US" dirty="0" smtClean="0"/>
              <a:t>New and increasingly technical equipment to maximize harvest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3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373"/>
            <a:ext cx="9144000" cy="607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9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33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Spinning-Wing Decoys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22860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3340100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25748"/>
            <a:ext cx="3238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Full-body Decoys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5664425" cy="3778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066800"/>
            <a:ext cx="5486400" cy="4743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0"/>
            <a:ext cx="4207858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295522"/>
            <a:ext cx="7282832" cy="2257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0"/>
            <a:ext cx="4207858" cy="279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0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5012"/>
            <a:ext cx="4191000" cy="2891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5187950" cy="384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38200"/>
            <a:ext cx="8229600" cy="4429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" y="2154810"/>
            <a:ext cx="9144000" cy="44013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8775" y="76200"/>
            <a:ext cx="418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Illinois, USA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86" y="1426221"/>
            <a:ext cx="6473628" cy="40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Blinds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5476875" cy="3648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066800"/>
            <a:ext cx="2346690" cy="20230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7620000" cy="50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94" y="2316344"/>
            <a:ext cx="4997506" cy="33986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94963"/>
            <a:ext cx="4855221" cy="3641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066487"/>
            <a:ext cx="3641416" cy="2160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68" y="2511552"/>
            <a:ext cx="5193522" cy="3889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7104"/>
            <a:ext cx="8001000" cy="507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Waterfowl Bands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476875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447800"/>
            <a:ext cx="2330506" cy="2225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895600"/>
            <a:ext cx="2346690" cy="33662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45" y="2895600"/>
            <a:ext cx="2346690" cy="35038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0" y="2560455"/>
            <a:ext cx="4749740" cy="3701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29" y="1786317"/>
            <a:ext cx="4936142" cy="32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are to understand trends in hunter behaviors that may influence harvest</a:t>
            </a:r>
          </a:p>
          <a:p>
            <a:r>
              <a:rPr lang="en-US" dirty="0" smtClean="0"/>
              <a:t>Understanding motivations and preferences of hunters will help predict impacts on harvest and populations</a:t>
            </a:r>
          </a:p>
          <a:p>
            <a:r>
              <a:rPr lang="en-US" dirty="0" smtClean="0"/>
              <a:t>Research will allow to be proactive in anticipating new approaches, rather than be reacting to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en-US" dirty="0"/>
          </a:p>
          <a:p>
            <a:pPr marL="0" indent="0" fontAlgn="t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wwx.inhs.illinois.edu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index.php?cID</a:t>
            </a:r>
            <a:r>
              <a:rPr lang="en-US" dirty="0" smtClean="0">
                <a:hlinkClick r:id="rId2"/>
              </a:rPr>
              <a:t>=327</a:t>
            </a:r>
            <a:endParaRPr lang="en-US" dirty="0" smtClean="0"/>
          </a:p>
          <a:p>
            <a:pPr marL="0" indent="0" fontAlgn="t">
              <a:buNone/>
            </a:pPr>
            <a:endParaRPr lang="en-US" dirty="0"/>
          </a:p>
          <a:p>
            <a:pPr marL="0" indent="0" algn="ctr" fontAlgn="t">
              <a:buNone/>
            </a:pPr>
            <a:r>
              <a:rPr lang="en-US" dirty="0" err="1"/>
              <a:t>c</a:t>
            </a:r>
            <a:r>
              <a:rPr lang="en-US" dirty="0" err="1" smtClean="0"/>
              <a:t>raigm@illimnois.edu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990600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8716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Rivers of Illinois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295400"/>
            <a:ext cx="4191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Waterfowl Zones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7758"/>
            <a:ext cx="533400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6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 American Flyways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3" y="1524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Hunters and Flyways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is latitudinal as well longitudinal relationship</a:t>
            </a:r>
          </a:p>
          <a:p>
            <a:r>
              <a:rPr lang="en-US" dirty="0" smtClean="0"/>
              <a:t>Seasons – hunter preferences for mid-season to coincide with peak migration, avoid freeze dates</a:t>
            </a:r>
          </a:p>
          <a:p>
            <a:r>
              <a:rPr lang="en-US" dirty="0" smtClean="0"/>
              <a:t>Methods – e.g., Spinning-wing Decoys</a:t>
            </a:r>
          </a:p>
          <a:p>
            <a:r>
              <a:rPr lang="en-US" dirty="0" smtClean="0"/>
              <a:t>Some hunters also blame duck numbers on harvest in other states in the flyway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Waterfowl Research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Natural History Survey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828800"/>
            <a:ext cx="8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Illinois Natural History Survey founded in 1858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Began modern era of waterfowl research with Frank </a:t>
            </a:r>
            <a:r>
              <a:rPr lang="en-US" sz="2800" b="1" dirty="0" err="1" smtClean="0"/>
              <a:t>Bellrose</a:t>
            </a:r>
            <a:r>
              <a:rPr lang="en-US" sz="2800" b="1" dirty="0" smtClean="0"/>
              <a:t> in 1940s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1947 - present conduct weekly inventory flights to count waterfowl (01 September – 30 January)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Conducted early studies on lead shot ingestion in waterfowl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err="1" smtClean="0"/>
              <a:t>Bellrose</a:t>
            </a:r>
            <a:r>
              <a:rPr lang="en-US" sz="2800" b="1" dirty="0" smtClean="0"/>
              <a:t> Waterfowl Research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Annual waterfowl harvest surveys began in 1980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901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Natural History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Waterfowl Harvest Surveys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Annual mail survey of 5,000 waterfowl hunters randomly selected from 50,000 – 60,000 waterfowl hunters in the state of Illinois</a:t>
            </a:r>
          </a:p>
          <a:p>
            <a:r>
              <a:rPr lang="en-US" dirty="0" smtClean="0"/>
              <a:t>Before season begins sampled hunters mailed harvest cards to record </a:t>
            </a:r>
            <a:r>
              <a:rPr lang="en-US" i="1" dirty="0" smtClean="0"/>
              <a:t>individual </a:t>
            </a:r>
            <a:r>
              <a:rPr lang="en-US" dirty="0" smtClean="0"/>
              <a:t>harvest of mallard, wood duck, canvasback, and other duck species, plus Canada goose and other geese</a:t>
            </a:r>
          </a:p>
          <a:p>
            <a:r>
              <a:rPr lang="en-US" dirty="0" smtClean="0"/>
              <a:t>Hunters also asked to record number of days and counties hunted</a:t>
            </a:r>
          </a:p>
          <a:p>
            <a:r>
              <a:rPr lang="en-US" dirty="0" smtClean="0"/>
              <a:t>Following season hunters mailed 8-page survey questionnaire aimed at harvest, regulations, and other policy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7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762</Words>
  <Application>Microsoft Office PowerPoint</Application>
  <PresentationFormat>On-screen Show (4:3)</PresentationFormat>
  <Paragraphs>120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Office Theme</vt:lpstr>
      <vt:lpstr>Successful Harvest Reporting and Human Dimensions of Waterfowl Hunting Regulations: How to make things work</vt:lpstr>
      <vt:lpstr>US Fish and Wildlife Service Adaptive Harvest Management Framework</vt:lpstr>
      <vt:lpstr>State of Illinois, USA</vt:lpstr>
      <vt:lpstr>Rivers of Illinois</vt:lpstr>
      <vt:lpstr>Illinois Waterfowl Zones</vt:lpstr>
      <vt:lpstr>North American Flyways</vt:lpstr>
      <vt:lpstr>Hunters and Flyways</vt:lpstr>
      <vt:lpstr>Waterfowl Research Illinois Natural History Survey</vt:lpstr>
      <vt:lpstr>Illinois Natural History Survey Waterfowl Harvest Surveys</vt:lpstr>
      <vt:lpstr>Pre-season Goose Harvest Card</vt:lpstr>
      <vt:lpstr>Annual Waterfowl Harvest  and Hunter Surveys</vt:lpstr>
      <vt:lpstr>2012-13 Illinois Waterfowl Harvest</vt:lpstr>
      <vt:lpstr>Duck Harvest</vt:lpstr>
      <vt:lpstr>Goose Harvest</vt:lpstr>
      <vt:lpstr>Science of Harvest Surveys</vt:lpstr>
      <vt:lpstr>Recall Bias</vt:lpstr>
      <vt:lpstr>Digit Preference</vt:lpstr>
      <vt:lpstr>2002-03 Illinois Duck Harvest</vt:lpstr>
      <vt:lpstr>2002-03 Illinois Duck Hunter Days</vt:lpstr>
      <vt:lpstr>Cultural Factors</vt:lpstr>
      <vt:lpstr>Nonresponse Bias</vt:lpstr>
      <vt:lpstr>Current Research</vt:lpstr>
      <vt:lpstr>Waterfowl Hunting Traditions Past and Present</vt:lpstr>
      <vt:lpstr>New Hunting “Forces” and Harvest</vt:lpstr>
      <vt:lpstr>PowerPoint Presentation</vt:lpstr>
      <vt:lpstr>PowerPoint Presentation</vt:lpstr>
      <vt:lpstr>Spinning-Wing Decoys</vt:lpstr>
      <vt:lpstr>Full-body Decoys</vt:lpstr>
      <vt:lpstr>PowerPoint Presentation</vt:lpstr>
      <vt:lpstr>Blinds</vt:lpstr>
      <vt:lpstr>Waterfowl Bands</vt:lpstr>
      <vt:lpstr>Human Dimensions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Craigm</cp:lastModifiedBy>
  <cp:revision>41</cp:revision>
  <dcterms:created xsi:type="dcterms:W3CDTF">2013-11-26T15:13:19Z</dcterms:created>
  <dcterms:modified xsi:type="dcterms:W3CDTF">2013-12-05T11:21:07Z</dcterms:modified>
</cp:coreProperties>
</file>